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17" r:id="rId3"/>
    <p:sldId id="310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8" r:id="rId17"/>
    <p:sldId id="334" r:id="rId18"/>
    <p:sldId id="335" r:id="rId19"/>
    <p:sldId id="336" r:id="rId20"/>
    <p:sldId id="344" r:id="rId21"/>
    <p:sldId id="337" r:id="rId22"/>
    <p:sldId id="340" r:id="rId23"/>
    <p:sldId id="339" r:id="rId24"/>
    <p:sldId id="341" r:id="rId25"/>
    <p:sldId id="343" r:id="rId26"/>
    <p:sldId id="318" r:id="rId27"/>
    <p:sldId id="32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65A"/>
    <a:srgbClr val="009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5D63C-209F-4A84-BE29-45EE357F1AB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622D1-CC2A-4222-8DA6-3F96EBAA4D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37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08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0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73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74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91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323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4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49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08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00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87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3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0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08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51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33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4461-281D-4EE5-8EC2-4DEDDF69A93C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8A1559-18E8-4B1E-B75A-82E9A14F7A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04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39982" y="5981218"/>
            <a:ext cx="2540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2021</a:t>
            </a:r>
          </a:p>
        </p:txBody>
      </p:sp>
      <p:pic>
        <p:nvPicPr>
          <p:cNvPr id="5" name="Picture 2" descr="D:\РАБОТА\Работа Эверест\Дионис\ПРЕЗЕНТАЦИЯ\лого.jpg">
            <a:extLst>
              <a:ext uri="{FF2B5EF4-FFF2-40B4-BE49-F238E27FC236}">
                <a16:creationId xmlns:a16="http://schemas.microsoft.com/office/drawing/2014/main" id="{1C5DEB66-E825-4F45-B757-C4934EDCE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66" y="773837"/>
            <a:ext cx="2497741" cy="9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940DF-34C6-45AB-9D22-79AD3F6B35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751013"/>
            <a:ext cx="7020272" cy="3478212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Размещение рекламы в торговой сети 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B050"/>
                </a:solidFill>
              </a:rPr>
              <a:t>Стоппер на </a:t>
            </a:r>
            <a:r>
              <a:rPr lang="ru-RU" sz="3200" b="1" dirty="0" err="1" smtClean="0">
                <a:solidFill>
                  <a:srgbClr val="00B050"/>
                </a:solidFill>
              </a:rPr>
              <a:t>ценникодержатель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l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44522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Не более 150мм</a:t>
            </a:r>
            <a:endParaRPr lang="en-US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2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err="1" smtClean="0">
                <a:solidFill>
                  <a:srgbClr val="00B050"/>
                </a:solidFill>
              </a:rPr>
              <a:t>Воблер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pPr algn="l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79" y="1662584"/>
            <a:ext cx="4685242" cy="311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445224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Диаметр не более 150мм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534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00B050"/>
                </a:solidFill>
              </a:rPr>
              <a:t>Фирменный ценник</a:t>
            </a:r>
          </a:p>
          <a:p>
            <a:pPr algn="l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2" y="980728"/>
            <a:ext cx="2948476" cy="41426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5589240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Не более 150 мм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466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300" b="1" dirty="0" smtClean="0">
                <a:solidFill>
                  <a:srgbClr val="00B050"/>
                </a:solidFill>
              </a:rPr>
              <a:t>Разделитель</a:t>
            </a:r>
          </a:p>
          <a:p>
            <a:pPr algn="l"/>
            <a:r>
              <a:rPr lang="ru-RU" sz="2200" b="1" dirty="0">
                <a:solidFill>
                  <a:srgbClr val="00B050"/>
                </a:solidFill>
              </a:rPr>
              <a:t>н</a:t>
            </a:r>
            <a:r>
              <a:rPr lang="ru-RU" sz="2200" b="1" dirty="0" smtClean="0">
                <a:solidFill>
                  <a:srgbClr val="00B050"/>
                </a:solidFill>
              </a:rPr>
              <a:t>а кассовом транспортере</a:t>
            </a:r>
          </a:p>
          <a:p>
            <a:pPr algn="l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0832"/>
            <a:ext cx="5547920" cy="36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err="1" smtClean="0">
                <a:solidFill>
                  <a:srgbClr val="00B050"/>
                </a:solidFill>
              </a:rPr>
              <a:t>Брендирование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</a:p>
          <a:p>
            <a:pPr algn="l"/>
            <a:r>
              <a:rPr lang="ru-RU" sz="4000" b="1" dirty="0">
                <a:solidFill>
                  <a:srgbClr val="00B050"/>
                </a:solidFill>
              </a:rPr>
              <a:t>к</a:t>
            </a:r>
            <a:r>
              <a:rPr lang="ru-RU" sz="4000" b="1" dirty="0" smtClean="0">
                <a:solidFill>
                  <a:srgbClr val="00B050"/>
                </a:solidFill>
              </a:rPr>
              <a:t>ассовых столов</a:t>
            </a:r>
          </a:p>
          <a:p>
            <a:pPr algn="l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50758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err="1" smtClean="0">
                <a:solidFill>
                  <a:srgbClr val="00B050"/>
                </a:solidFill>
              </a:rPr>
              <a:t>Стикеры</a:t>
            </a:r>
            <a:r>
              <a:rPr lang="ru-RU" sz="3200" b="1" dirty="0" smtClean="0">
                <a:solidFill>
                  <a:srgbClr val="00B050"/>
                </a:solidFill>
              </a:rPr>
              <a:t> на камеры хранения</a:t>
            </a:r>
          </a:p>
          <a:p>
            <a:pPr algn="l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5517232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Только все </a:t>
            </a:r>
            <a:r>
              <a:rPr lang="ru-RU" sz="1400" b="1" dirty="0" err="1" smtClean="0"/>
              <a:t>локеры</a:t>
            </a:r>
            <a:endParaRPr lang="en-US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9469"/>
            <a:ext cx="51521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err="1" smtClean="0">
                <a:solidFill>
                  <a:srgbClr val="00B050"/>
                </a:solidFill>
              </a:rPr>
              <a:t>Брендирование</a:t>
            </a:r>
            <a:r>
              <a:rPr lang="ru-RU" sz="3200" b="1" dirty="0" smtClean="0">
                <a:solidFill>
                  <a:srgbClr val="00B050"/>
                </a:solidFill>
              </a:rPr>
              <a:t> входной группы (турникет)</a:t>
            </a:r>
          </a:p>
          <a:p>
            <a:pPr algn="l"/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60832"/>
            <a:ext cx="5493633" cy="41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2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B050"/>
                </a:solidFill>
              </a:rPr>
              <a:t>Реклама в </a:t>
            </a:r>
            <a:r>
              <a:rPr lang="ru-RU" b="1" dirty="0" smtClean="0">
                <a:solidFill>
                  <a:srgbClr val="00B050"/>
                </a:solidFill>
              </a:rPr>
              <a:t>листовке</a:t>
            </a:r>
          </a:p>
          <a:p>
            <a:pPr algn="l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09528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00B050"/>
                </a:solidFill>
              </a:rPr>
              <a:t>Рекламная листовка </a:t>
            </a:r>
            <a:r>
              <a:rPr lang="ru-RU" sz="2200" b="1" dirty="0" smtClean="0">
                <a:solidFill>
                  <a:srgbClr val="00B050"/>
                </a:solidFill>
              </a:rPr>
              <a:t>на кассе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4031656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5373216"/>
            <a:ext cx="2106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Формат не более А6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78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0" y="217832"/>
            <a:ext cx="7452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rgbClr val="00B050"/>
                </a:solidFill>
              </a:rPr>
              <a:t>Реклама на </a:t>
            </a:r>
            <a:r>
              <a:rPr lang="ru-RU" sz="3500" b="1" dirty="0" smtClean="0">
                <a:solidFill>
                  <a:srgbClr val="00B050"/>
                </a:solidFill>
              </a:rPr>
              <a:t>КАССОВЫХ ЧЕКАХ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62256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7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2407247" cy="10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217832"/>
            <a:ext cx="6624736" cy="1050928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Карта магазинов</a:t>
            </a:r>
            <a:r>
              <a:rPr lang="ru-RU" sz="1600" b="1" dirty="0" smtClean="0">
                <a:solidFill>
                  <a:schemeClr val="tx1"/>
                </a:solidFill>
              </a:rPr>
              <a:t>: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2700" b="1" dirty="0" smtClean="0">
                <a:solidFill>
                  <a:srgbClr val="009846"/>
                </a:solidFill>
              </a:rPr>
              <a:t>Минск, Витебск, Гомель, Гродно, Брест, Полоцк, Новополоцк, Лепель, Глубокое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268760"/>
            <a:ext cx="686242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Общее количество торговых точек сети -</a:t>
            </a:r>
            <a:r>
              <a:rPr lang="ru-RU" sz="4000" b="1" dirty="0" smtClean="0">
                <a:solidFill>
                  <a:srgbClr val="009846"/>
                </a:solidFill>
              </a:rPr>
              <a:t>29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Торговая площадь магазинов – </a:t>
            </a:r>
            <a:r>
              <a:rPr lang="ru-RU" sz="4000" b="1" dirty="0" smtClean="0">
                <a:solidFill>
                  <a:srgbClr val="009846"/>
                </a:solidFill>
              </a:rPr>
              <a:t>22 367</a:t>
            </a:r>
            <a:r>
              <a:rPr lang="ru-RU" dirty="0" smtClean="0"/>
              <a:t>м.кв.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2852936"/>
            <a:ext cx="66967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9846"/>
                </a:solidFill>
              </a:rPr>
              <a:t>65 000 </a:t>
            </a:r>
            <a:r>
              <a:rPr lang="ru-RU" dirty="0" smtClean="0"/>
              <a:t>   покупателей ежедневно выбирают наши магазины.</a:t>
            </a:r>
          </a:p>
          <a:p>
            <a:r>
              <a:rPr lang="ru-RU" dirty="0" smtClean="0"/>
              <a:t>Наше достижение – бескомпромиссное доверие и приверженность</a:t>
            </a:r>
            <a:r>
              <a:rPr lang="ru-RU" dirty="0"/>
              <a:t> </a:t>
            </a:r>
            <a:r>
              <a:rPr lang="ru-RU" dirty="0" smtClean="0"/>
              <a:t>к бренду Дионис десятков тысяч покупателей на всем протяжении </a:t>
            </a:r>
          </a:p>
          <a:p>
            <a:r>
              <a:rPr lang="ru-RU" sz="3600" b="1" dirty="0" smtClean="0">
                <a:solidFill>
                  <a:srgbClr val="009846"/>
                </a:solidFill>
              </a:rPr>
              <a:t>20</a:t>
            </a:r>
            <a:r>
              <a:rPr lang="ru-RU" dirty="0" smtClean="0"/>
              <a:t>-летней деятельности.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1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0" y="217832"/>
            <a:ext cx="7452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rgbClr val="00B050"/>
                </a:solidFill>
              </a:rPr>
              <a:t> </a:t>
            </a:r>
            <a:r>
              <a:rPr lang="ru-RU" sz="2600" b="1" dirty="0" err="1" smtClean="0">
                <a:solidFill>
                  <a:srgbClr val="00B050"/>
                </a:solidFill>
              </a:rPr>
              <a:t>Брендирование</a:t>
            </a:r>
            <a:r>
              <a:rPr lang="ru-RU" sz="2600" b="1" dirty="0" smtClean="0">
                <a:solidFill>
                  <a:srgbClr val="00B050"/>
                </a:solidFill>
              </a:rPr>
              <a:t> ДМП (паллеты)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5301208" cy="4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B050"/>
                </a:solidFill>
              </a:rPr>
              <a:t>BTL-</a:t>
            </a:r>
            <a:r>
              <a:rPr lang="ru-RU" sz="4000" b="1" dirty="0">
                <a:solidFill>
                  <a:srgbClr val="00B050"/>
                </a:solidFill>
              </a:rPr>
              <a:t>мероприятия, работа промоутера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8613"/>
            <a:ext cx="4371800" cy="27067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4248472" cy="3186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437112"/>
            <a:ext cx="2252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 часа в день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>Размер стойки не более </a:t>
            </a:r>
          </a:p>
          <a:p>
            <a:r>
              <a:rPr lang="ru-RU" sz="1400" dirty="0" smtClean="0"/>
              <a:t>1500х1500мм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3271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solidFill>
                  <a:srgbClr val="00B050"/>
                </a:solidFill>
              </a:rPr>
              <a:t>Проведение съемок </a:t>
            </a:r>
            <a:r>
              <a:rPr lang="ru-RU" sz="4000" b="1" dirty="0" smtClean="0">
                <a:solidFill>
                  <a:srgbClr val="00B050"/>
                </a:solidFill>
              </a:rPr>
              <a:t/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видео-</a:t>
            </a:r>
            <a:r>
              <a:rPr lang="ru-RU" sz="4000" b="1" dirty="0">
                <a:solidFill>
                  <a:srgbClr val="00B050"/>
                </a:solidFill>
              </a:rPr>
              <a:t>/рекламных роликов/клипов</a:t>
            </a:r>
            <a:r>
              <a:rPr lang="ru-RU" sz="4000" b="1" dirty="0" smtClean="0">
                <a:solidFill>
                  <a:srgbClr val="00B050"/>
                </a:solidFill>
              </a:rPr>
              <a:t>,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показы </a:t>
            </a:r>
            <a:r>
              <a:rPr lang="ru-RU" sz="4000" b="1" dirty="0">
                <a:solidFill>
                  <a:srgbClr val="00B050"/>
                </a:solidFill>
              </a:rPr>
              <a:t>мод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57606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6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00B050"/>
                </a:solidFill>
              </a:rPr>
              <a:t>Работа ростовой куклы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498698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49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Реклама на </a:t>
            </a:r>
            <a:r>
              <a:rPr lang="ru-RU" sz="4000" b="1" dirty="0" smtClean="0">
                <a:solidFill>
                  <a:srgbClr val="00B050"/>
                </a:solidFill>
              </a:rPr>
              <a:t>внутреннем радио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60832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0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rgbClr val="00B050"/>
                </a:solidFill>
              </a:rPr>
              <a:t>Размещение</a:t>
            </a:r>
            <a:r>
              <a:rPr lang="ru-RU" sz="4000" b="1" dirty="0" smtClean="0">
                <a:solidFill>
                  <a:srgbClr val="00B050"/>
                </a:solidFill>
              </a:rPr>
              <a:t> видео экранов (телевизоров) </a:t>
            </a:r>
            <a:r>
              <a:rPr lang="ru-RU" sz="2600" b="1" dirty="0" smtClean="0">
                <a:solidFill>
                  <a:srgbClr val="00B050"/>
                </a:solidFill>
              </a:rPr>
              <a:t>в кассовой зоне</a:t>
            </a:r>
            <a:endParaRPr lang="ru-RU" sz="2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76872"/>
            <a:ext cx="48768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43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8" y="5853815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B050"/>
                </a:solidFill>
              </a:rPr>
              <a:t>Условия участия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553082" y="1052501"/>
            <a:ext cx="66967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Стоимость </a:t>
            </a:r>
            <a:r>
              <a:rPr lang="ru-RU" dirty="0" smtClean="0"/>
              <a:t>размещения рекламных материалов отражена в действующем </a:t>
            </a:r>
            <a:r>
              <a:rPr lang="ru-RU" b="1" dirty="0" smtClean="0"/>
              <a:t>прайсе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зависимости от объема размещаемой рекламы предусмотрена </a:t>
            </a:r>
            <a:r>
              <a:rPr lang="ru-RU" b="1" dirty="0" smtClean="0"/>
              <a:t>гибкая система скидок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Иные пожелания по продвижению оговариваются</a:t>
            </a:r>
            <a:br>
              <a:rPr lang="ru-RU" dirty="0"/>
            </a:br>
            <a:r>
              <a:rPr lang="ru-RU" dirty="0"/>
              <a:t>со специалистом в индивидуальном порядке</a:t>
            </a:r>
            <a:endParaRPr lang="en-US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Изготовление, монтаж и демонтаж рекламных материалов производятся силами арендатора (заказчика).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Рекламные макеты в обязательном порядке подлежат согласованию с отделом маркетинга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62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8" y="5853815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B050"/>
                </a:solidFill>
              </a:rPr>
              <a:t>Контакты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553082" y="1052501"/>
            <a:ext cx="754731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Заявки на </a:t>
            </a:r>
            <a:r>
              <a:rPr lang="ru-RU" dirty="0" smtClean="0"/>
              <a:t>размещение рекламных материалов принимает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специалист по </a:t>
            </a:r>
            <a:r>
              <a:rPr lang="ru-RU" dirty="0" smtClean="0"/>
              <a:t>рекламе и аналитике</a:t>
            </a:r>
            <a:endParaRPr lang="ru-RU" dirty="0" smtClean="0"/>
          </a:p>
          <a:p>
            <a:r>
              <a:rPr lang="ru-RU" sz="2000" b="1" dirty="0" smtClean="0"/>
              <a:t>Степанова Анна</a:t>
            </a:r>
            <a:endParaRPr lang="en-US" sz="2000" b="1" dirty="0" smtClean="0"/>
          </a:p>
          <a:p>
            <a:endParaRPr lang="en-US" dirty="0" smtClean="0"/>
          </a:p>
          <a:p>
            <a:r>
              <a:rPr lang="ru-RU" dirty="0" smtClean="0"/>
              <a:t>Контакты: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моб.тел</a:t>
            </a:r>
            <a:r>
              <a:rPr lang="ru-RU" dirty="0" smtClean="0"/>
              <a:t>/</a:t>
            </a:r>
            <a:r>
              <a:rPr lang="en-US" dirty="0" smtClean="0"/>
              <a:t>Viber</a:t>
            </a:r>
            <a:r>
              <a:rPr lang="ru-RU" dirty="0" smtClean="0"/>
              <a:t>: </a:t>
            </a:r>
            <a:r>
              <a:rPr lang="ru-RU" dirty="0"/>
              <a:t>+</a:t>
            </a:r>
            <a:r>
              <a:rPr lang="ru-RU" dirty="0" smtClean="0"/>
              <a:t>375445020294</a:t>
            </a:r>
            <a:endParaRPr lang="en-US" dirty="0" smtClean="0"/>
          </a:p>
          <a:p>
            <a:r>
              <a:rPr lang="en-US" dirty="0"/>
              <a:t>stseapanova.hanna@resttrade.by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 smtClean="0"/>
              <a:t>                                                       С уважением, команда «Дионис».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42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B050"/>
                </a:solidFill>
              </a:rPr>
              <a:t>Мы предлагаем Вам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755576" y="1653363"/>
            <a:ext cx="66967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В </a:t>
            </a:r>
            <a:r>
              <a:rPr lang="ru-RU" sz="3200" dirty="0" smtClean="0"/>
              <a:t>торговых залах нашей сети возможны следующие варианты продвижения Вашего бренда и отдельных товаров:</a:t>
            </a:r>
            <a:endParaRPr lang="ru-RU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8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err="1" smtClean="0">
                <a:solidFill>
                  <a:srgbClr val="00B050"/>
                </a:solidFill>
              </a:rPr>
              <a:t>Топпер</a:t>
            </a: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2300" b="1" dirty="0" smtClean="0">
                <a:solidFill>
                  <a:srgbClr val="00B050"/>
                </a:solidFill>
              </a:rPr>
              <a:t>(над стеллажом внутри прохода,</a:t>
            </a:r>
            <a:br>
              <a:rPr lang="ru-RU" sz="2300" b="1" dirty="0" smtClean="0">
                <a:solidFill>
                  <a:srgbClr val="00B050"/>
                </a:solidFill>
              </a:rPr>
            </a:br>
            <a:r>
              <a:rPr lang="ru-RU" sz="2300" b="1" dirty="0" smtClean="0">
                <a:solidFill>
                  <a:srgbClr val="00B050"/>
                </a:solidFill>
              </a:rPr>
              <a:t>над стеллажом на торце)</a:t>
            </a:r>
            <a:endParaRPr lang="ru-RU" sz="23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65" y="1637671"/>
            <a:ext cx="6101423" cy="36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9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err="1" smtClean="0">
                <a:solidFill>
                  <a:srgbClr val="00B050"/>
                </a:solidFill>
              </a:rPr>
              <a:t>Брендирование</a:t>
            </a:r>
            <a:r>
              <a:rPr lang="ru-RU" sz="2000" b="1" dirty="0" smtClean="0">
                <a:solidFill>
                  <a:srgbClr val="00B050"/>
                </a:solidFill>
              </a:rPr>
              <a:t> стеллажа</a:t>
            </a: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Световым коробом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0184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B050"/>
                </a:solidFill>
              </a:rPr>
              <a:t>Напольный </a:t>
            </a:r>
            <a:r>
              <a:rPr lang="ru-RU" sz="3600" b="1" dirty="0" err="1" smtClean="0">
                <a:solidFill>
                  <a:srgbClr val="00B050"/>
                </a:solidFill>
              </a:rPr>
              <a:t>стикер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360144" cy="40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err="1" smtClean="0">
                <a:solidFill>
                  <a:srgbClr val="00B050"/>
                </a:solidFill>
              </a:rPr>
              <a:t>Брендирование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l"/>
            <a:r>
              <a:rPr lang="ru-RU" sz="4000" b="1" dirty="0" smtClean="0">
                <a:solidFill>
                  <a:srgbClr val="00B050"/>
                </a:solidFill>
              </a:rPr>
              <a:t>Торцевого стеллажа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78364"/>
            <a:ext cx="3096344" cy="39162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3657" y="5369586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Минимальный срок – 3 </a:t>
            </a:r>
            <a:r>
              <a:rPr lang="ru-RU" sz="1400" dirty="0" err="1" smtClean="0"/>
              <a:t>мес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053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err="1" smtClean="0">
                <a:solidFill>
                  <a:srgbClr val="00B050"/>
                </a:solidFill>
              </a:rPr>
              <a:t>Шелфтокер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(до 15 см или на всю длину полки – 125 см)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00441"/>
            <a:ext cx="55686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Работа Эверест\Дионис\ПРЕЗЕНТАЦИЯ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2292"/>
            <a:ext cx="2407247" cy="7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1B1AB24-2BC8-4B6A-A29B-5BBF50084F49}"/>
              </a:ext>
            </a:extLst>
          </p:cNvPr>
          <p:cNvSpPr txBox="1">
            <a:spLocks/>
          </p:cNvSpPr>
          <p:nvPr/>
        </p:nvSpPr>
        <p:spPr>
          <a:xfrm>
            <a:off x="395536" y="217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00B050"/>
                </a:solidFill>
              </a:rPr>
              <a:t>Стоппер, </a:t>
            </a:r>
            <a:r>
              <a:rPr lang="ru-RU" sz="4000" b="1" dirty="0" err="1" smtClean="0">
                <a:solidFill>
                  <a:srgbClr val="00B050"/>
                </a:solidFill>
              </a:rPr>
              <a:t>шелфбаннер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(до 50 см, более 50 см)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272-4374-4F06-A662-BB73AA7A0169}"/>
              </a:ext>
            </a:extLst>
          </p:cNvPr>
          <p:cNvSpPr txBox="1"/>
          <p:nvPr/>
        </p:nvSpPr>
        <p:spPr>
          <a:xfrm>
            <a:off x="467544" y="162880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19" y="1695263"/>
            <a:ext cx="3456384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1" y="1360832"/>
            <a:ext cx="3085535" cy="41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971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10333</TotalTime>
  <Words>259</Words>
  <Application>Microsoft Office PowerPoint</Application>
  <PresentationFormat>Экран (4:3)</PresentationFormat>
  <Paragraphs>111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Аспект</vt:lpstr>
      <vt:lpstr>Размещение рекламы в торговой сети </vt:lpstr>
      <vt:lpstr>Карта магазинов: Минск, Витебск, Гомель, Гродно, Брест, Полоцк, Новополоцк, Лепель, Глубокое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Restrade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Restrade</dc:creator>
  <cp:lastModifiedBy>user</cp:lastModifiedBy>
  <cp:revision>335</cp:revision>
  <dcterms:created xsi:type="dcterms:W3CDTF">2014-01-23T13:26:34Z</dcterms:created>
  <dcterms:modified xsi:type="dcterms:W3CDTF">2022-03-30T06:45:43Z</dcterms:modified>
</cp:coreProperties>
</file>